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14"/>
  </p:notesMasterIdLst>
  <p:handoutMasterIdLst>
    <p:handoutMasterId r:id="rId15"/>
  </p:handoutMasterIdLst>
  <p:sldIdLst>
    <p:sldId id="256" r:id="rId2"/>
    <p:sldId id="261" r:id="rId3"/>
    <p:sldId id="263" r:id="rId4"/>
    <p:sldId id="264" r:id="rId5"/>
    <p:sldId id="265" r:id="rId6"/>
    <p:sldId id="266" r:id="rId7"/>
    <p:sldId id="267" r:id="rId8"/>
    <p:sldId id="268" r:id="rId9"/>
    <p:sldId id="269" r:id="rId10"/>
    <p:sldId id="270" r:id="rId11"/>
    <p:sldId id="271" r:id="rId12"/>
    <p:sldId id="259" r:id="rId13"/>
  </p:sldIdLst>
  <p:sldSz cx="10058400" cy="7772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68">
          <p15:clr>
            <a:srgbClr val="A4A3A4"/>
          </p15:clr>
        </p15:guide>
        <p15:guide id="2" pos="244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orah Lynne" initials="MDL"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F87"/>
    <a:srgbClr val="D8A31F"/>
    <a:srgbClr val="EEBB00"/>
    <a:srgbClr val="0E2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96" autoAdjust="0"/>
    <p:restoredTop sz="53987" autoAdjust="0"/>
  </p:normalViewPr>
  <p:slideViewPr>
    <p:cSldViewPr>
      <p:cViewPr varScale="1">
        <p:scale>
          <a:sx n="63" d="100"/>
          <a:sy n="63" d="100"/>
        </p:scale>
        <p:origin x="2784" y="72"/>
      </p:cViewPr>
      <p:guideLst>
        <p:guide orient="horz" pos="2880"/>
        <p:guide pos="2160"/>
      </p:guideLst>
    </p:cSldViewPr>
  </p:slideViewPr>
  <p:notesTextViewPr>
    <p:cViewPr>
      <p:scale>
        <a:sx n="100" d="100"/>
        <a:sy n="100" d="100"/>
      </p:scale>
      <p:origin x="0" y="0"/>
    </p:cViewPr>
  </p:notesTextViewPr>
  <p:notesViewPr>
    <p:cSldViewPr>
      <p:cViewPr>
        <p:scale>
          <a:sx n="110" d="100"/>
          <a:sy n="110" d="100"/>
        </p:scale>
        <p:origin x="-3012" y="984"/>
      </p:cViewPr>
      <p:guideLst>
        <p:guide orient="horz" pos="3168"/>
        <p:guide pos="244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531" cy="503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402643" y="0"/>
            <a:ext cx="3368531" cy="503332"/>
          </a:xfrm>
          <a:prstGeom prst="rect">
            <a:avLst/>
          </a:prstGeom>
        </p:spPr>
        <p:txBody>
          <a:bodyPr vert="horz" lIns="91440" tIns="45720" rIns="91440" bIns="45720" rtlCol="0"/>
          <a:lstStyle>
            <a:lvl1pPr algn="r">
              <a:defRPr sz="1200"/>
            </a:lvl1pPr>
          </a:lstStyle>
          <a:p>
            <a:fld id="{A977FBC9-D722-4CCF-BE87-05562A341495}" type="datetimeFigureOut">
              <a:rPr lang="en-US" smtClean="0"/>
              <a:t>6/15/2016</a:t>
            </a:fld>
            <a:endParaRPr lang="en-US" dirty="0"/>
          </a:p>
        </p:txBody>
      </p:sp>
      <p:sp>
        <p:nvSpPr>
          <p:cNvPr id="4" name="Footer Placeholder 3"/>
          <p:cNvSpPr>
            <a:spLocks noGrp="1"/>
          </p:cNvSpPr>
          <p:nvPr>
            <p:ph type="ftr" sz="quarter" idx="2"/>
          </p:nvPr>
        </p:nvSpPr>
        <p:spPr>
          <a:xfrm>
            <a:off x="0" y="9555071"/>
            <a:ext cx="3368531" cy="50333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402643" y="9555071"/>
            <a:ext cx="3368531" cy="503330"/>
          </a:xfrm>
          <a:prstGeom prst="rect">
            <a:avLst/>
          </a:prstGeom>
        </p:spPr>
        <p:txBody>
          <a:bodyPr vert="horz" lIns="91440" tIns="45720" rIns="91440" bIns="45720" rtlCol="0" anchor="b"/>
          <a:lstStyle>
            <a:lvl1pPr algn="r">
              <a:defRPr sz="1200"/>
            </a:lvl1pPr>
          </a:lstStyle>
          <a:p>
            <a:fld id="{BFA8434F-E8AC-4392-A0C2-05767F88D328}" type="slidenum">
              <a:rPr lang="en-US" smtClean="0"/>
              <a:t>‹#›</a:t>
            </a:fld>
            <a:endParaRPr lang="en-US" dirty="0"/>
          </a:p>
        </p:txBody>
      </p:sp>
    </p:spTree>
    <p:extLst>
      <p:ext uri="{BB962C8B-B14F-4D97-AF65-F5344CB8AC3E}">
        <p14:creationId xmlns:p14="http://schemas.microsoft.com/office/powerpoint/2010/main" val="266048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690688" y="1257300"/>
            <a:ext cx="4391025" cy="3394075"/>
          </a:xfrm>
          <a:prstGeom prst="rect">
            <a:avLst/>
          </a:prstGeom>
          <a:noFill/>
          <a:ln w="12700">
            <a:solidFill>
              <a:prstClr val="black"/>
            </a:solidFill>
          </a:ln>
        </p:spPr>
        <p:txBody>
          <a:bodyPr vert="horz" lIns="91440" tIns="45720" rIns="91440" bIns="45720" rtlCol="0" anchor="ctr"/>
          <a:lstStyle/>
          <a:p>
            <a:endParaRPr lang="en-US" dirty="0"/>
          </a:p>
        </p:txBody>
      </p:sp>
      <p:sp>
        <p:nvSpPr>
          <p:cNvPr id="3" name="Notes Placeholder 2"/>
          <p:cNvSpPr>
            <a:spLocks noGrp="1"/>
          </p:cNvSpPr>
          <p:nvPr>
            <p:ph type="body" sz="quarter" idx="3"/>
          </p:nvPr>
        </p:nvSpPr>
        <p:spPr>
          <a:xfrm>
            <a:off x="777731" y="4840194"/>
            <a:ext cx="6216939" cy="39609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402643" y="9555071"/>
            <a:ext cx="3368531" cy="503330"/>
          </a:xfrm>
          <a:prstGeom prst="rect">
            <a:avLst/>
          </a:prstGeom>
        </p:spPr>
        <p:txBody>
          <a:bodyPr vert="horz" lIns="91440" tIns="45720" rIns="91440" bIns="45720" rtlCol="0" anchor="b"/>
          <a:lstStyle>
            <a:lvl1pPr algn="r">
              <a:defRPr sz="1200"/>
            </a:lvl1pPr>
          </a:lstStyle>
          <a:p>
            <a:fld id="{82FE74C8-167E-4E62-BB91-BD967FD09CE9}" type="slidenum">
              <a:rPr lang="en-US" smtClean="0"/>
              <a:t>‹#›</a:t>
            </a:fld>
            <a:endParaRPr lang="en-US" dirty="0"/>
          </a:p>
        </p:txBody>
      </p:sp>
    </p:spTree>
    <p:extLst>
      <p:ext uri="{BB962C8B-B14F-4D97-AF65-F5344CB8AC3E}">
        <p14:creationId xmlns:p14="http://schemas.microsoft.com/office/powerpoint/2010/main" val="1503826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139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a:t>
            </a:r>
            <a:r>
              <a:rPr lang="en-US" altLang="en-US" dirty="0" smtClean="0">
                <a:latin typeface="Arial" panose="020B0604020202020204" pitchFamily="34" charset="0"/>
              </a:rPr>
              <a:t> Fill in this slide with information about the teams and the logistics of data collection.</a:t>
            </a:r>
          </a:p>
          <a:p>
            <a:endParaRPr lang="en-US" altLang="en-US" dirty="0" smtClean="0">
              <a:latin typeface="Arial" panose="020B0604020202020204" pitchFamily="34" charset="0"/>
            </a:endParaRPr>
          </a:p>
          <a:p>
            <a:r>
              <a:rPr lang="en-US" altLang="en-US" dirty="0" smtClean="0">
                <a:latin typeface="Arial" panose="020B0604020202020204" pitchFamily="34" charset="0"/>
              </a:rPr>
              <a:t>Divide the participants in teams with a supervisor assigned to each team. The teams may be similar to those deployed for the field practicum or could be slightly or completely different. Make sure all teams are clear about </a:t>
            </a:r>
            <a:r>
              <a:rPr lang="en-US" altLang="en-US" b="1" dirty="0" smtClean="0">
                <a:latin typeface="Arial" panose="020B0604020202020204" pitchFamily="34" charset="0"/>
              </a:rPr>
              <a:t>who</a:t>
            </a:r>
            <a:r>
              <a:rPr lang="en-US" altLang="en-US" dirty="0" smtClean="0">
                <a:latin typeface="Arial" panose="020B0604020202020204" pitchFamily="34" charset="0"/>
              </a:rPr>
              <a:t> is on the team, </a:t>
            </a:r>
            <a:r>
              <a:rPr lang="en-US" altLang="en-US" b="1" dirty="0" smtClean="0">
                <a:latin typeface="Arial" panose="020B0604020202020204" pitchFamily="34" charset="0"/>
              </a:rPr>
              <a:t>where</a:t>
            </a:r>
            <a:r>
              <a:rPr lang="en-US" altLang="en-US" dirty="0" smtClean="0">
                <a:latin typeface="Arial" panose="020B0604020202020204" pitchFamily="34" charset="0"/>
              </a:rPr>
              <a:t> the team is heading to collect data, and </a:t>
            </a:r>
            <a:r>
              <a:rPr lang="en-US" altLang="en-US" b="1" dirty="0" smtClean="0">
                <a:latin typeface="Arial" panose="020B0604020202020204" pitchFamily="34" charset="0"/>
              </a:rPr>
              <a:t>what</a:t>
            </a:r>
            <a:r>
              <a:rPr lang="en-US" altLang="en-US" dirty="0" smtClean="0">
                <a:latin typeface="Arial" panose="020B0604020202020204" pitchFamily="34" charset="0"/>
              </a:rPr>
              <a:t> materials and equipment the team needs to have ready.</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31355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smtClean="0">
                <a:latin typeface="Arial" panose="020B0604020202020204" pitchFamily="34" charset="0"/>
              </a:rPr>
              <a:t>Facilitator does:</a:t>
            </a:r>
            <a:r>
              <a:rPr lang="en-US" altLang="en-US" smtClean="0">
                <a:latin typeface="Arial" panose="020B0604020202020204" pitchFamily="34" charset="0"/>
              </a:rPr>
              <a:t> Have participants evaluate the three-day training using your own evaluation or the sample evaluation in the facilitators’ guide. </a:t>
            </a:r>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24490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823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2485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 </a:t>
            </a:r>
            <a:r>
              <a:rPr lang="en-US" altLang="en-US" dirty="0" smtClean="0">
                <a:latin typeface="Arial" panose="020B0604020202020204" pitchFamily="34" charset="0"/>
              </a:rPr>
              <a:t>Participants will conduct interviews with at least one household. If possible, interviewers will be organized in teams, each with a supervisor, to emulate the actual data collection situation. Training facilitators can then observe the performance of supervisors in the field. Completed questionnaires should be edited during the field practicum or immediately thereafter and then given to training facilitators to review in the afternoon.</a:t>
            </a:r>
          </a:p>
          <a:p>
            <a:endParaRPr lang="en-US" altLang="en-US" dirty="0" smtClean="0">
              <a:latin typeface="Arial" panose="020B0604020202020204" pitchFamily="34" charset="0"/>
            </a:endParaRPr>
          </a:p>
          <a:p>
            <a:r>
              <a:rPr lang="en-US" altLang="en-US" dirty="0" smtClean="0">
                <a:latin typeface="Arial" panose="020B0604020202020204" pitchFamily="34" charset="0"/>
              </a:rPr>
              <a:t>The field practicum should be organized in such a way that it reflects recruitment and sampling procedures that will be carried out in the field during the actual data collection period. Before you send participants to the field, make sure each team has its list of households to approach.</a:t>
            </a:r>
          </a:p>
          <a:p>
            <a:endParaRPr lang="en-US" altLang="en-US" dirty="0" smtClean="0">
              <a:latin typeface="Arial" panose="020B0604020202020204" pitchFamily="34" charset="0"/>
            </a:endParaRPr>
          </a:p>
          <a:p>
            <a:r>
              <a:rPr lang="en-US" altLang="en-US" dirty="0" smtClean="0">
                <a:latin typeface="Arial" panose="020B0604020202020204" pitchFamily="34" charset="0"/>
              </a:rPr>
              <a:t>Data collectors should follow the sampling protocol and come back to a household if the child selected is not home at that time. If the child selected for interviewing is absent (e.g., at school, working, or doing household chores), do not to try to save time by selecting a different child who is available. Interviewing during school holidays may be more fruitful, as chances are better that the child selected for the interview will be available.</a:t>
            </a:r>
          </a:p>
          <a:p>
            <a:endParaRPr lang="en-US" altLang="en-US" dirty="0" smtClean="0">
              <a:latin typeface="Arial" panose="020B0604020202020204" pitchFamily="34" charset="0"/>
            </a:endParaRPr>
          </a:p>
          <a:p>
            <a:r>
              <a:rPr lang="en-US" altLang="en-US" dirty="0" smtClean="0">
                <a:latin typeface="Arial" panose="020B0604020202020204" pitchFamily="34" charset="0"/>
              </a:rPr>
              <a:t>Supervisors should also use the quality control checklist (provided in an appendix to the facilitator’s guide) to evaluate the interviewers’ performance in the field.</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66161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lnSpcReduction="10000"/>
          </a:bodyPr>
          <a:lstStyle/>
          <a:p>
            <a:pPr>
              <a:spcBef>
                <a:spcPct val="0"/>
              </a:spcBef>
            </a:pPr>
            <a:r>
              <a:rPr lang="en-US" altLang="en-US" i="1" dirty="0" smtClean="0">
                <a:latin typeface="Arial" panose="020B0604020202020204" pitchFamily="34" charset="0"/>
              </a:rPr>
              <a:t>Facilitator does:</a:t>
            </a:r>
            <a:r>
              <a:rPr lang="en-US" altLang="en-US" dirty="0" smtClean="0">
                <a:latin typeface="Arial" panose="020B0604020202020204" pitchFamily="34" charset="0"/>
              </a:rPr>
              <a:t> Plan to spend 90 minutes</a:t>
            </a:r>
            <a:r>
              <a:rPr lang="en-US" altLang="en-US" baseline="0" dirty="0" smtClean="0">
                <a:latin typeface="Arial" panose="020B0604020202020204" pitchFamily="34" charset="0"/>
              </a:rPr>
              <a:t> on this activity. </a:t>
            </a:r>
            <a:endParaRPr lang="en-US" altLang="en-US" dirty="0" smtClean="0">
              <a:latin typeface="Arial" panose="020B0604020202020204" pitchFamily="34" charset="0"/>
            </a:endParaRPr>
          </a:p>
          <a:p>
            <a:pPr>
              <a:spcBef>
                <a:spcPct val="0"/>
              </a:spcBef>
            </a:pPr>
            <a:r>
              <a:rPr lang="en-US" altLang="en-US" dirty="0" smtClean="0">
                <a:latin typeface="Arial" panose="020B0604020202020204" pitchFamily="34" charset="0"/>
              </a:rPr>
              <a:t>If the group is large, break it up into smaller groups of five to eight people. Give them 45 minutes to discuss the questions provided on the slide. Move around the room, participating for a while in each group discussions. Then, debrief in the plenary. </a:t>
            </a:r>
          </a:p>
          <a:p>
            <a:pPr>
              <a:spcBef>
                <a:spcPct val="0"/>
              </a:spcBef>
            </a:pPr>
            <a:endParaRPr lang="en-US" altLang="en-US" dirty="0" smtClean="0">
              <a:latin typeface="Arial" panose="020B0604020202020204" pitchFamily="34" charset="0"/>
            </a:endParaRPr>
          </a:p>
          <a:p>
            <a:pPr>
              <a:spcBef>
                <a:spcPct val="0"/>
              </a:spcBef>
            </a:pPr>
            <a:r>
              <a:rPr lang="en-US" altLang="en-US" dirty="0" smtClean="0">
                <a:latin typeface="Arial" panose="020B0604020202020204" pitchFamily="34" charset="0"/>
              </a:rPr>
              <a:t>Debriefing serves as an opportunity to reflect on an experience and make it meaningful, by identifying what we learned about ourselves and others. As a facilitator, your job is to lead a thought-provoking, safe discussion, by asking meaningful questions in a planned sequence. A mature group will often lead their own discussion with little prompting from a facilitator. You are essentially getting at:</a:t>
            </a:r>
          </a:p>
          <a:p>
            <a:pPr marL="628650" lvl="1" indent="-171450">
              <a:buFontTx/>
              <a:buChar char="•"/>
            </a:pPr>
            <a:r>
              <a:rPr lang="en-US" altLang="en-US" dirty="0" smtClean="0">
                <a:latin typeface="Arial" panose="020B0604020202020204" pitchFamily="34" charset="0"/>
              </a:rPr>
              <a:t>What went well? </a:t>
            </a:r>
          </a:p>
          <a:p>
            <a:pPr marL="628650" lvl="1" indent="-171450">
              <a:spcBef>
                <a:spcPct val="0"/>
              </a:spcBef>
              <a:buFontTx/>
              <a:buChar char="•"/>
            </a:pPr>
            <a:r>
              <a:rPr lang="en-US" altLang="en-US" dirty="0" smtClean="0">
                <a:latin typeface="Arial" panose="020B0604020202020204" pitchFamily="34" charset="0"/>
              </a:rPr>
              <a:t>How would you improve? </a:t>
            </a:r>
          </a:p>
          <a:p>
            <a:pPr marL="628650" lvl="1" indent="-171450">
              <a:spcBef>
                <a:spcPct val="0"/>
              </a:spcBef>
              <a:buFontTx/>
              <a:buChar char="•"/>
            </a:pPr>
            <a:r>
              <a:rPr lang="en-US" altLang="en-US" dirty="0" smtClean="0">
                <a:latin typeface="Arial" panose="020B0604020202020204" pitchFamily="34" charset="0"/>
              </a:rPr>
              <a:t>What are the next steps?</a:t>
            </a:r>
          </a:p>
          <a:p>
            <a:pPr>
              <a:spcBef>
                <a:spcPct val="0"/>
              </a:spcBef>
            </a:pPr>
            <a:endParaRPr lang="en-US" altLang="en-US" i="1" dirty="0" smtClean="0">
              <a:latin typeface="Arial" panose="020B0604020202020204" pitchFamily="34" charset="0"/>
            </a:endParaRPr>
          </a:p>
          <a:p>
            <a:pPr>
              <a:spcBef>
                <a:spcPct val="0"/>
              </a:spcBef>
            </a:pPr>
            <a:r>
              <a:rPr lang="en-US" altLang="en-US" i="1" dirty="0" smtClean="0">
                <a:latin typeface="Arial" panose="020B0604020202020204" pitchFamily="34" charset="0"/>
              </a:rPr>
              <a:t>Facilitator knows:</a:t>
            </a:r>
            <a:r>
              <a:rPr lang="en-US" altLang="en-US" dirty="0" smtClean="0">
                <a:latin typeface="Arial" panose="020B0604020202020204" pitchFamily="34" charset="0"/>
              </a:rPr>
              <a:t> Using a debriefing meeting to enhance performance is an important tool for learning and improvement. Giving participants the time to reflect on past experience and ways to improve offers all involved the opportunity to have a say in how the study works. This debriefing is also an excellent modeling opportunity for supervisors. They will be conducting similar debriefings with their data collector teams and need to feel comfortable with  and focused on their debriefing skills and results. You may even ask one or two of the supervisors to conduct the debriefing, if this is possible and appropriate, given the make-up of your training group.</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34411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Let’s think about your experience and any troubleshooting we need to do to make our process work better. We can learn from one another’s experiences. We can also identify data collection issues and improvements that need to be made. </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knows:</a:t>
            </a:r>
            <a:r>
              <a:rPr lang="en-US" altLang="en-US" dirty="0" smtClean="0">
                <a:latin typeface="Arial" panose="020B0604020202020204" pitchFamily="34" charset="0"/>
              </a:rPr>
              <a:t> Only discuss issues not already covered previously. We want the participants to feel comfortable sharing their experiences in the debriefing and learning from one another’s experiences, which they should be quite ready for given their three days together in this training. We also want to identify technical/data collection issues and improvements that need to be made.</a:t>
            </a:r>
          </a:p>
          <a:p>
            <a:endParaRPr lang="en-US" altLang="en-US" dirty="0" smtClean="0">
              <a:latin typeface="Arial" panose="020B0604020202020204" pitchFamily="34" charset="0"/>
            </a:endParaRPr>
          </a:p>
          <a:p>
            <a:endParaRPr lang="en-US" altLang="en-US" dirty="0" smtClean="0">
              <a:latin typeface="Arial" panose="020B0604020202020204" pitchFamily="34"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1818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says: </a:t>
            </a:r>
            <a:r>
              <a:rPr lang="en-US" altLang="en-US" dirty="0" smtClean="0">
                <a:latin typeface="Arial" panose="020B0604020202020204" pitchFamily="34" charset="0"/>
              </a:rPr>
              <a:t>To close our debriefing, let’s consider what you learned. [Refer to the slide.] </a:t>
            </a:r>
          </a:p>
          <a:p>
            <a:endParaRPr lang="en-US" altLang="en-US" i="1" dirty="0" smtClean="0">
              <a:latin typeface="Arial" panose="020B0604020202020204" pitchFamily="34" charset="0"/>
            </a:endParaRPr>
          </a:p>
          <a:p>
            <a:r>
              <a:rPr lang="en-US" altLang="en-US" i="1" dirty="0" smtClean="0">
                <a:latin typeface="Arial" panose="020B0604020202020204" pitchFamily="34" charset="0"/>
              </a:rPr>
              <a:t>Facilitator knows:</a:t>
            </a:r>
            <a:r>
              <a:rPr lang="en-US" altLang="en-US" dirty="0" smtClean="0">
                <a:latin typeface="Arial" panose="020B0604020202020204" pitchFamily="34" charset="0"/>
              </a:rPr>
              <a:t> The general questions presented on the slide will help participants draw big-picture conclusions from their field interviewing practicum.</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59821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a:t>
            </a:r>
            <a:r>
              <a:rPr lang="en-US" altLang="en-US" dirty="0" smtClean="0">
                <a:latin typeface="Arial" panose="020B0604020202020204" pitchFamily="34" charset="0"/>
              </a:rPr>
              <a:t>: Review and discuss scenarios if timing allows.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18023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a:spcBef>
                <a:spcPct val="0"/>
              </a:spcBef>
            </a:pPr>
            <a:r>
              <a:rPr lang="en-US" altLang="en-US" i="1" dirty="0" smtClean="0">
                <a:latin typeface="Arial" panose="020B0604020202020204" pitchFamily="34" charset="0"/>
              </a:rPr>
              <a:t>Facilitator does</a:t>
            </a:r>
            <a:r>
              <a:rPr lang="en-US" altLang="en-US" dirty="0" smtClean="0">
                <a:latin typeface="Arial" panose="020B0604020202020204" pitchFamily="34" charset="0"/>
              </a:rPr>
              <a:t>: 60 minutes are allocated for this session.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70060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altLang="en-US" i="1" dirty="0" smtClean="0">
                <a:latin typeface="Arial" panose="020B0604020202020204" pitchFamily="34" charset="0"/>
              </a:rPr>
              <a:t>Facilitator does:</a:t>
            </a:r>
            <a:r>
              <a:rPr lang="en-US" altLang="en-US" dirty="0" smtClean="0">
                <a:latin typeface="Arial" panose="020B0604020202020204" pitchFamily="34" charset="0"/>
              </a:rPr>
              <a:t> Go back to issues that were placed in the “parking lot” from the previous days of training. Make sure that all have been addressed and, if not, address them now.</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57541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10"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11" name="object 6"/>
          <p:cNvSpPr txBox="1"/>
          <p:nvPr userDrawn="1"/>
        </p:nvSpPr>
        <p:spPr>
          <a:xfrm>
            <a:off x="1039962" y="484853"/>
            <a:ext cx="6943090" cy="907941"/>
          </a:xfrm>
          <a:prstGeom prst="rect">
            <a:avLst/>
          </a:prstGeom>
        </p:spPr>
        <p:txBody>
          <a:bodyPr vert="horz" wrap="square" lIns="0" tIns="0" rIns="0" bIns="0" rtlCol="0">
            <a:spAutoFit/>
          </a:bodyPr>
          <a:lstStyle/>
          <a:p>
            <a:pPr marL="12700"/>
            <a:r>
              <a:rPr lang="en-US" sz="5900" b="1" spc="-240" dirty="0" smtClean="0">
                <a:solidFill>
                  <a:srgbClr val="0E256A"/>
                </a:solidFill>
                <a:latin typeface="Futura LT Pro Book"/>
                <a:cs typeface="Futura LT Pro Book"/>
              </a:rPr>
              <a:t>Headline here</a:t>
            </a:r>
            <a:endParaRPr sz="5900" dirty="0">
              <a:solidFill>
                <a:srgbClr val="0E256A"/>
              </a:solidFill>
              <a:latin typeface="Futura LT Pro Book"/>
              <a:cs typeface="Futura LT Pro Book"/>
            </a:endParaRPr>
          </a:p>
        </p:txBody>
      </p:sp>
      <p:sp>
        <p:nvSpPr>
          <p:cNvPr id="12" name="object 7"/>
          <p:cNvSpPr txBox="1"/>
          <p:nvPr userDrawn="1"/>
        </p:nvSpPr>
        <p:spPr>
          <a:xfrm>
            <a:off x="1039962" y="1399291"/>
            <a:ext cx="7480300" cy="1667123"/>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Subtitle here </a:t>
            </a:r>
            <a:endParaRPr sz="5700" dirty="0">
              <a:solidFill>
                <a:srgbClr val="EEBB00"/>
              </a:solidFill>
              <a:latin typeface="Futura LT Pro Book" panose="020B0502020204020303" pitchFamily="34" charset="0"/>
              <a:cs typeface="Gill Sans MT"/>
            </a:endParaRPr>
          </a:p>
          <a:p>
            <a:pPr marL="12700">
              <a:lnSpc>
                <a:spcPts val="6495"/>
              </a:lnSpc>
            </a:pPr>
            <a:r>
              <a:rPr lang="en-US" sz="4400" spc="-260" dirty="0" smtClean="0">
                <a:solidFill>
                  <a:srgbClr val="FFFFFF"/>
                </a:solidFill>
                <a:latin typeface="Futura LT Pro Book" panose="020B0502020204020303" pitchFamily="34" charset="0"/>
                <a:cs typeface="Gill Sans MT"/>
              </a:rPr>
              <a:t>Or subtitle this color and size</a:t>
            </a:r>
            <a:endParaRPr sz="4400" dirty="0">
              <a:solidFill>
                <a:prstClr val="black"/>
              </a:solidFill>
              <a:latin typeface="Futura LT Pro Book" panose="020B0502020204020303" pitchFamily="34" charset="0"/>
              <a:cs typeface="Gill Sans MT"/>
            </a:endParaRPr>
          </a:p>
        </p:txBody>
      </p:sp>
      <p:sp>
        <p:nvSpPr>
          <p:cNvPr id="13" name="object 8"/>
          <p:cNvSpPr txBox="1"/>
          <p:nvPr userDrawn="1"/>
        </p:nvSpPr>
        <p:spPr>
          <a:xfrm>
            <a:off x="4833204" y="4387216"/>
            <a:ext cx="4491355" cy="1646605"/>
          </a:xfrm>
          <a:prstGeom prst="rect">
            <a:avLst/>
          </a:prstGeom>
        </p:spPr>
        <p:txBody>
          <a:bodyPr vert="horz" wrap="square" lIns="0" tIns="0" rIns="0" bIns="0" rtlCol="0">
            <a:spAutoFit/>
          </a:bodyPr>
          <a:lstStyle/>
          <a:p>
            <a:pPr marL="12700">
              <a:lnSpc>
                <a:spcPts val="2250"/>
              </a:lnSpc>
            </a:pPr>
            <a:r>
              <a:rPr sz="1600" dirty="0">
                <a:solidFill>
                  <a:prstClr val="white"/>
                </a:solidFill>
                <a:latin typeface="Futura LT Pro Book"/>
                <a:cs typeface="Futura LT Pro Book"/>
              </a:rPr>
              <a:t>Author Name and Degree Here</a:t>
            </a:r>
          </a:p>
          <a:p>
            <a:pPr marL="12700">
              <a:lnSpc>
                <a:spcPts val="2250"/>
              </a:lnSpc>
            </a:pPr>
            <a:r>
              <a:rPr sz="1600" b="1" dirty="0">
                <a:solidFill>
                  <a:prstClr val="white"/>
                </a:solidFill>
                <a:latin typeface="Futura LT Pro Book"/>
                <a:cs typeface="Futura LT Pro Book"/>
              </a:rPr>
              <a:t>MEASURE Evaluation</a:t>
            </a:r>
            <a:endParaRPr sz="1600" dirty="0">
              <a:solidFill>
                <a:prstClr val="white"/>
              </a:solidFill>
              <a:latin typeface="Futura LT Pro Book"/>
              <a:cs typeface="Futura LT Pro Book"/>
            </a:endParaRPr>
          </a:p>
          <a:p>
            <a:pPr marL="12700"/>
            <a:r>
              <a:rPr sz="1600" dirty="0">
                <a:solidFill>
                  <a:prstClr val="white"/>
                </a:solidFill>
                <a:latin typeface="Futura LT Pro Book"/>
                <a:cs typeface="Futura LT Pro Book"/>
              </a:rPr>
              <a:t>Your organization here</a:t>
            </a:r>
          </a:p>
          <a:p>
            <a:pPr>
              <a:spcBef>
                <a:spcPts val="43"/>
              </a:spcBef>
            </a:pPr>
            <a:endParaRPr sz="1600" dirty="0">
              <a:solidFill>
                <a:prstClr val="white"/>
              </a:solidFill>
              <a:latin typeface="Times New Roman"/>
              <a:cs typeface="Times New Roman"/>
            </a:endParaRPr>
          </a:p>
          <a:p>
            <a:pPr marL="12700">
              <a:lnSpc>
                <a:spcPts val="2200"/>
              </a:lnSpc>
            </a:pPr>
            <a:r>
              <a:rPr sz="1600" dirty="0">
                <a:solidFill>
                  <a:prstClr val="white"/>
                </a:solidFill>
                <a:latin typeface="Futura LT Pro Book"/>
                <a:cs typeface="Futura LT Pro Book"/>
              </a:rPr>
              <a:t>DATE FOR PRESENTATION IF NECESSARY</a:t>
            </a:r>
          </a:p>
          <a:p>
            <a:pPr marL="12700">
              <a:lnSpc>
                <a:spcPts val="2200"/>
              </a:lnSpc>
            </a:pPr>
            <a:r>
              <a:rPr sz="1600" b="1" dirty="0">
                <a:solidFill>
                  <a:prstClr val="white"/>
                </a:solidFill>
                <a:latin typeface="Futura LT Pro Book"/>
                <a:cs typeface="Futura LT Pro Book"/>
              </a:rPr>
              <a:t>NAME OF MEETING</a:t>
            </a:r>
            <a:endParaRPr sz="1600" dirty="0">
              <a:solidFill>
                <a:prstClr val="white"/>
              </a:solidFill>
              <a:latin typeface="Futura LT Pro Book"/>
              <a:cs typeface="Futura LT Pro Book"/>
            </a:endParaRPr>
          </a:p>
        </p:txBody>
      </p:sp>
    </p:spTree>
    <p:extLst>
      <p:ext uri="{BB962C8B-B14F-4D97-AF65-F5344CB8AC3E}">
        <p14:creationId xmlns:p14="http://schemas.microsoft.com/office/powerpoint/2010/main" val="281708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3" name="Text Placeholder 2"/>
          <p:cNvSpPr>
            <a:spLocks noGrp="1"/>
          </p:cNvSpPr>
          <p:nvPr>
            <p:ph type="body" sz="quarter" idx="10" hasCustomPrompt="1"/>
          </p:nvPr>
        </p:nvSpPr>
        <p:spPr>
          <a:xfrm>
            <a:off x="838200" y="457200"/>
            <a:ext cx="6248400" cy="1143000"/>
          </a:xfrm>
          <a:prstGeom prst="rect">
            <a:avLst/>
          </a:prstGeom>
        </p:spPr>
        <p:txBody>
          <a:bodyPr/>
          <a:lstStyle>
            <a:lvl1pPr>
              <a:defRPr sz="4800" b="1">
                <a:solidFill>
                  <a:srgbClr val="0E256A"/>
                </a:solidFill>
              </a:defRPr>
            </a:lvl1pPr>
          </a:lstStyle>
          <a:p>
            <a:pPr lvl="0"/>
            <a:r>
              <a:rPr lang="en-US" dirty="0" smtClean="0"/>
              <a:t>Headline here</a:t>
            </a:r>
          </a:p>
        </p:txBody>
      </p:sp>
      <p:sp>
        <p:nvSpPr>
          <p:cNvPr id="5" name="Text Placeholder 4"/>
          <p:cNvSpPr>
            <a:spLocks noGrp="1"/>
          </p:cNvSpPr>
          <p:nvPr>
            <p:ph type="body" sz="quarter" idx="11" hasCustomPrompt="1"/>
          </p:nvPr>
        </p:nvSpPr>
        <p:spPr>
          <a:xfrm>
            <a:off x="838200" y="1723910"/>
            <a:ext cx="5943600" cy="838200"/>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4800">
                <a:solidFill>
                  <a:srgbClr val="D8A31F"/>
                </a:solidFill>
              </a:defRPr>
            </a:lvl1pPr>
          </a:lstStyle>
          <a:p>
            <a:pPr lvl="0"/>
            <a:r>
              <a:rPr lang="en-US" dirty="0" smtClean="0"/>
              <a:t>Subtitle here</a:t>
            </a:r>
          </a:p>
          <a:p>
            <a:pPr lvl="0"/>
            <a:endParaRPr lang="en-US" dirty="0" smtClean="0"/>
          </a:p>
        </p:txBody>
      </p:sp>
      <p:sp>
        <p:nvSpPr>
          <p:cNvPr id="7" name="Text Placeholder 6"/>
          <p:cNvSpPr>
            <a:spLocks noGrp="1"/>
          </p:cNvSpPr>
          <p:nvPr>
            <p:ph type="body" sz="quarter" idx="12" hasCustomPrompt="1"/>
          </p:nvPr>
        </p:nvSpPr>
        <p:spPr>
          <a:xfrm>
            <a:off x="832338" y="2438400"/>
            <a:ext cx="6172200" cy="914400"/>
          </a:xfrm>
          <a:prstGeom prst="rect">
            <a:avLst/>
          </a:prstGeom>
        </p:spPr>
        <p:txBody>
          <a:bodyPr/>
          <a:lstStyle>
            <a:lvl1pPr>
              <a:defRPr sz="4400" spc="-150" baseline="0">
                <a:solidFill>
                  <a:srgbClr val="0E256A"/>
                </a:solidFill>
              </a:defRPr>
            </a:lvl1pPr>
          </a:lstStyle>
          <a:p>
            <a:pPr lvl="0"/>
            <a:r>
              <a:rPr lang="en-US" dirty="0" smtClean="0"/>
              <a:t>Or subtitle this color size</a:t>
            </a:r>
          </a:p>
        </p:txBody>
      </p:sp>
    </p:spTree>
    <p:extLst>
      <p:ext uri="{BB962C8B-B14F-4D97-AF65-F5344CB8AC3E}">
        <p14:creationId xmlns:p14="http://schemas.microsoft.com/office/powerpoint/2010/main" val="495678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24" y="0"/>
            <a:ext cx="0" cy="1386840"/>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a:solidFill>
                <a:prstClr val="black"/>
              </a:solidFill>
            </a:endParaRPr>
          </a:p>
        </p:txBody>
      </p:sp>
      <p:sp>
        <p:nvSpPr>
          <p:cNvPr id="8"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9"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userDrawn="1"/>
        </p:nvGrpSpPr>
        <p:grpSpPr>
          <a:xfrm>
            <a:off x="5334000" y="6809099"/>
            <a:ext cx="4266629" cy="718310"/>
            <a:chOff x="2362771" y="6712101"/>
            <a:chExt cx="5056591" cy="851304"/>
          </a:xfrm>
        </p:grpSpPr>
        <p:sp>
          <p:nvSpPr>
            <p:cNvPr id="11" name="object 3"/>
            <p:cNvSpPr/>
            <p:nvPr/>
          </p:nvSpPr>
          <p:spPr>
            <a:xfrm>
              <a:off x="6534012" y="6712101"/>
              <a:ext cx="885350" cy="85130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2" name="object 5"/>
            <p:cNvSpPr/>
            <p:nvPr/>
          </p:nvSpPr>
          <p:spPr>
            <a:xfrm>
              <a:off x="4728730" y="6807834"/>
              <a:ext cx="1059992" cy="66182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3" name="object 9"/>
            <p:cNvSpPr/>
            <p:nvPr/>
          </p:nvSpPr>
          <p:spPr>
            <a:xfrm>
              <a:off x="2362771" y="6855256"/>
              <a:ext cx="1893912" cy="636778"/>
            </a:xfrm>
            <a:prstGeom prst="rect">
              <a:avLst/>
            </a:prstGeom>
            <a:blipFill>
              <a:blip r:embed="rId4" cstate="print"/>
              <a:stretch>
                <a:fillRect/>
              </a:stretch>
            </a:blipFill>
          </p:spPr>
          <p:txBody>
            <a:bodyPr wrap="square" lIns="0" tIns="0" rIns="0" bIns="0" rtlCol="0"/>
            <a:lstStyle/>
            <a:p>
              <a:endParaRPr>
                <a:solidFill>
                  <a:prstClr val="black"/>
                </a:solidFill>
              </a:endParaRPr>
            </a:p>
          </p:txBody>
        </p:sp>
      </p:grpSp>
      <p:sp>
        <p:nvSpPr>
          <p:cNvPr id="14" name="TextBox 13"/>
          <p:cNvSpPr txBox="1"/>
          <p:nvPr userDrawn="1"/>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solidFill>
                <a:prstClr val="black"/>
              </a:solidFill>
              <a:latin typeface="Futura LT Pro Book"/>
              <a:cs typeface="Futura LT Pro Book"/>
            </a:endParaRPr>
          </a:p>
          <a:p>
            <a:endParaRPr lang="en-US" dirty="0" smtClean="0">
              <a:solidFill>
                <a:prstClr val="black"/>
              </a:solidFill>
            </a:endParaRPr>
          </a:p>
          <a:p>
            <a:r>
              <a:rPr lang="en-US" sz="2000" b="1" dirty="0" smtClean="0">
                <a:solidFill>
                  <a:prstClr val="white"/>
                </a:solidFill>
                <a:latin typeface="Futura LT Pro Book" panose="020B0502020204020303" pitchFamily="34" charset="0"/>
              </a:rPr>
              <a:t>www.measureevaluation.org</a:t>
            </a:r>
            <a:endParaRPr lang="en-US" sz="2000" b="1" dirty="0">
              <a:solidFill>
                <a:prstClr val="white"/>
              </a:solidFill>
              <a:latin typeface="Futura LT Pro Book" panose="020B0502020204020303" pitchFamily="34" charset="0"/>
            </a:endParaRPr>
          </a:p>
        </p:txBody>
      </p:sp>
    </p:spTree>
    <p:extLst>
      <p:ext uri="{BB962C8B-B14F-4D97-AF65-F5344CB8AC3E}">
        <p14:creationId xmlns:p14="http://schemas.microsoft.com/office/powerpoint/2010/main" val="26441368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0058400" cy="1371600"/>
          </a:xfrm>
          <a:prstGeom prst="rect">
            <a:avLst/>
          </a:prstGeom>
          <a:solidFill>
            <a:srgbClr val="D8A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83176792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defRPr>
          <a:solidFill>
            <a:srgbClr val="243F87"/>
          </a:solidFill>
          <a:latin typeface="+mj-lt"/>
          <a:ea typeface="+mj-ea"/>
          <a:cs typeface="+mj-cs"/>
        </a:defRPr>
      </a:lvl1pPr>
    </p:titleStyle>
    <p:bodyStyle>
      <a:lvl1pPr marL="0">
        <a:defRPr sz="2400">
          <a:solidFill>
            <a:schemeClr val="tx1"/>
          </a:solidFill>
          <a:latin typeface="Futura LT Pro Book" panose="020B0502020204020303"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dirty="0">
              <a:solidFill>
                <a:srgbClr val="243F87"/>
              </a:solidFill>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dirty="0"/>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dirty="0"/>
            </a:p>
          </p:txBody>
        </p:sp>
      </p:grpSp>
      <p:sp>
        <p:nvSpPr>
          <p:cNvPr id="7" name="object 7"/>
          <p:cNvSpPr txBox="1"/>
          <p:nvPr/>
        </p:nvSpPr>
        <p:spPr>
          <a:xfrm>
            <a:off x="782371" y="1629549"/>
            <a:ext cx="7577454" cy="4154984"/>
          </a:xfrm>
          <a:prstGeom prst="rect">
            <a:avLst/>
          </a:prstGeom>
        </p:spPr>
        <p:txBody>
          <a:bodyPr vert="horz" wrap="square" lIns="0" tIns="0" rIns="0" bIns="0" rtlCol="0">
            <a:spAutoFit/>
          </a:bodyPr>
          <a:lstStyle/>
          <a:p>
            <a:r>
              <a:rPr lang="en-US" sz="5400" b="1" baseline="30000" dirty="0" smtClean="0">
                <a:solidFill>
                  <a:schemeClr val="bg1"/>
                </a:solidFill>
                <a:latin typeface="Futura LT Pro Book" panose="020B0502020204020303" pitchFamily="34" charset="0"/>
              </a:rPr>
              <a:t>Collecting </a:t>
            </a:r>
            <a:r>
              <a:rPr lang="en-US" sz="5400" b="1" baseline="30000" dirty="0">
                <a:solidFill>
                  <a:schemeClr val="bg1"/>
                </a:solidFill>
                <a:latin typeface="Futura LT Pro Book" panose="020B0502020204020303" pitchFamily="34" charset="0"/>
              </a:rPr>
              <a:t>the Essential Survey Indicators </a:t>
            </a:r>
            <a:r>
              <a:rPr lang="en-US" sz="5400" b="1" baseline="30000" dirty="0" smtClean="0">
                <a:solidFill>
                  <a:schemeClr val="bg1"/>
                </a:solidFill>
                <a:latin typeface="Futura LT Pro Book" panose="020B0502020204020303" pitchFamily="34" charset="0"/>
              </a:rPr>
              <a:t>of </a:t>
            </a:r>
            <a:r>
              <a:rPr lang="en-US" sz="5400" b="1" baseline="30000" dirty="0">
                <a:solidFill>
                  <a:schemeClr val="bg1"/>
                </a:solidFill>
                <a:latin typeface="Futura LT Pro Book" panose="020B0502020204020303" pitchFamily="34" charset="0"/>
              </a:rPr>
              <a:t>Orphans and Vulnerable Children </a:t>
            </a:r>
            <a:r>
              <a:rPr lang="en-US" sz="5400" b="1" baseline="30000" dirty="0" smtClean="0">
                <a:solidFill>
                  <a:schemeClr val="bg1"/>
                </a:solidFill>
                <a:latin typeface="Futura LT Pro Book" panose="020B0502020204020303" pitchFamily="34" charset="0"/>
              </a:rPr>
              <a:t>Well-Being </a:t>
            </a:r>
            <a:r>
              <a:rPr lang="en-US" sz="5400" b="1" baseline="30000" dirty="0">
                <a:solidFill>
                  <a:schemeClr val="bg1"/>
                </a:solidFill>
                <a:latin typeface="Futura LT Pro Book" panose="020B0502020204020303" pitchFamily="34" charset="0"/>
              </a:rPr>
              <a:t>through Outcomes Monitoring</a:t>
            </a: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r>
              <a:rPr lang="en-US" sz="2000" b="1" baseline="30000" dirty="0" smtClean="0">
                <a:solidFill>
                  <a:schemeClr val="bg1"/>
                </a:solidFill>
                <a:latin typeface="Futura LT Pro Book" panose="020B0502020204020303" pitchFamily="34" charset="0"/>
              </a:rPr>
              <a:t>May </a:t>
            </a:r>
            <a:r>
              <a:rPr lang="en-US" sz="2000" b="1" baseline="30000" dirty="0">
                <a:solidFill>
                  <a:schemeClr val="bg1"/>
                </a:solidFill>
                <a:latin typeface="Futura LT Pro Book" panose="020B0502020204020303" pitchFamily="34" charset="0"/>
              </a:rPr>
              <a:t>2016</a:t>
            </a:r>
            <a:endParaRPr sz="2000" dirty="0">
              <a:solidFill>
                <a:schemeClr val="bg1"/>
              </a:solidFill>
              <a:latin typeface="Futura LT Pro Book" panose="020B0502020204020303" pitchFamily="34" charset="0"/>
              <a:cs typeface="Gill Sans MT"/>
            </a:endParaRPr>
          </a:p>
        </p:txBody>
      </p:sp>
      <p:sp>
        <p:nvSpPr>
          <p:cNvPr id="11" name="TextBox 10"/>
          <p:cNvSpPr txBox="1"/>
          <p:nvPr/>
        </p:nvSpPr>
        <p:spPr>
          <a:xfrm>
            <a:off x="722998" y="762000"/>
            <a:ext cx="8954402" cy="830997"/>
          </a:xfrm>
          <a:prstGeom prst="rect">
            <a:avLst/>
          </a:prstGeom>
          <a:noFill/>
        </p:spPr>
        <p:txBody>
          <a:bodyPr wrap="square" rtlCol="0">
            <a:spAutoFit/>
          </a:bodyPr>
          <a:lstStyle/>
          <a:p>
            <a:r>
              <a:rPr lang="en-US" sz="4800" baseline="30000" dirty="0">
                <a:solidFill>
                  <a:schemeClr val="bg1"/>
                </a:solidFill>
                <a:latin typeface="Futura LT Pro Book" panose="020B0502020204020303" pitchFamily="34" charset="0"/>
              </a:rPr>
              <a:t>PEPFAR Monitoring, Evaluation, and Reporting</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9906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Teams and logistics</a:t>
            </a:r>
            <a:endParaRPr sz="4400" b="1" dirty="0">
              <a:solidFill>
                <a:srgbClr val="0E256A"/>
              </a:solidFill>
              <a:latin typeface="Futura LT Pro Book"/>
              <a:cs typeface="Futura LT Pro Book"/>
            </a:endParaRPr>
          </a:p>
        </p:txBody>
      </p:sp>
    </p:spTree>
    <p:extLst>
      <p:ext uri="{BB962C8B-B14F-4D97-AF65-F5344CB8AC3E}">
        <p14:creationId xmlns:p14="http://schemas.microsoft.com/office/powerpoint/2010/main" val="19714270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0668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Training evaluation</a:t>
            </a:r>
            <a:endParaRPr sz="4400" b="1" dirty="0">
              <a:solidFill>
                <a:srgbClr val="0E256A"/>
              </a:solidFill>
              <a:latin typeface="Futura LT Pro Book"/>
              <a:cs typeface="Futura LT Pro Book"/>
            </a:endParaRPr>
          </a:p>
        </p:txBody>
      </p:sp>
    </p:spTree>
    <p:extLst>
      <p:ext uri="{BB962C8B-B14F-4D97-AF65-F5344CB8AC3E}">
        <p14:creationId xmlns:p14="http://schemas.microsoft.com/office/powerpoint/2010/main" val="42753797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dirty="0">
              <a:solidFill>
                <a:srgbClr val="243F87"/>
              </a:solidFill>
            </a:endParaRPr>
          </a:p>
        </p:txBody>
      </p:sp>
      <p:sp>
        <p:nvSpPr>
          <p:cNvPr id="7" name="object 7"/>
          <p:cNvSpPr txBox="1"/>
          <p:nvPr/>
        </p:nvSpPr>
        <p:spPr>
          <a:xfrm>
            <a:off x="1039962" y="1397616"/>
            <a:ext cx="7480300" cy="762260"/>
          </a:xfrm>
          <a:prstGeom prst="rect">
            <a:avLst/>
          </a:prstGeom>
        </p:spPr>
        <p:txBody>
          <a:bodyPr vert="horz" wrap="square" lIns="0" tIns="0" rIns="0" bIns="0" rtlCol="0">
            <a:spAutoFit/>
          </a:bodyPr>
          <a:lstStyle/>
          <a:p>
            <a:pPr marL="12700">
              <a:lnSpc>
                <a:spcPts val="6495"/>
              </a:lnSpc>
            </a:pPr>
            <a:endParaRPr sz="4400" dirty="0">
              <a:latin typeface="Futura LT Pro Book" panose="020B0502020204020303" pitchFamily="34" charset="0"/>
              <a:cs typeface="Gill Sans MT"/>
            </a:endParaRPr>
          </a:p>
        </p:txBody>
      </p:sp>
      <p:grpSp>
        <p:nvGrpSpPr>
          <p:cNvPr id="11" name="Group 10"/>
          <p:cNvGrpSpPr/>
          <p:nvPr/>
        </p:nvGrpSpPr>
        <p:grpSpPr>
          <a:xfrm>
            <a:off x="5334000" y="6809099"/>
            <a:ext cx="4266629" cy="718310"/>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dirty="0"/>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dirty="0"/>
            </a:p>
          </p:txBody>
        </p:sp>
      </p:grpSp>
      <p:sp>
        <p:nvSpPr>
          <p:cNvPr id="10" name="TextBox 9"/>
          <p:cNvSpPr txBox="1"/>
          <p:nvPr/>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17593580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dirty="0">
              <a:solidFill>
                <a:srgbClr val="243F87"/>
              </a:solidFill>
            </a:endParaRPr>
          </a:p>
        </p:txBody>
      </p:sp>
      <p:sp>
        <p:nvSpPr>
          <p:cNvPr id="6" name="object 6"/>
          <p:cNvSpPr txBox="1"/>
          <p:nvPr/>
        </p:nvSpPr>
        <p:spPr>
          <a:xfrm>
            <a:off x="1039962" y="483178"/>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Day 3</a:t>
            </a:r>
            <a:endParaRPr sz="4400" dirty="0">
              <a:solidFill>
                <a:srgbClr val="0E256A"/>
              </a:solidFill>
              <a:latin typeface="Futura LT Pro Book"/>
              <a:cs typeface="Futura LT Pro Book"/>
            </a:endParaRPr>
          </a:p>
        </p:txBody>
      </p:sp>
      <p:sp>
        <p:nvSpPr>
          <p:cNvPr id="7" name="object 7"/>
          <p:cNvSpPr txBox="1"/>
          <p:nvPr/>
        </p:nvSpPr>
        <p:spPr>
          <a:xfrm>
            <a:off x="1039962" y="1643464"/>
            <a:ext cx="7480300" cy="753604"/>
          </a:xfrm>
          <a:prstGeom prst="rect">
            <a:avLst/>
          </a:prstGeom>
        </p:spPr>
        <p:txBody>
          <a:bodyPr vert="horz" wrap="square" lIns="0" tIns="0" rIns="0" bIns="0" rtlCol="0">
            <a:spAutoFit/>
          </a:bodyPr>
          <a:lstStyle/>
          <a:p>
            <a:pPr marL="12700">
              <a:lnSpc>
                <a:spcPts val="6495"/>
              </a:lnSpc>
            </a:pPr>
            <a:r>
              <a:rPr lang="en-US" sz="4400" spc="-265" dirty="0" smtClean="0">
                <a:solidFill>
                  <a:srgbClr val="EEBB00"/>
                </a:solidFill>
                <a:latin typeface="Futura LT Pro Book" panose="020B0502020204020303" pitchFamily="34" charset="0"/>
                <a:cs typeface="Gill Sans MT"/>
              </a:rPr>
              <a:t>Field Practicum and Debriefing</a:t>
            </a:r>
            <a:endParaRPr sz="4400" dirty="0">
              <a:solidFill>
                <a:srgbClr val="EEBB00"/>
              </a:solidFill>
              <a:latin typeface="Futura LT Pro Book" panose="020B0502020204020303" pitchFamily="34" charset="0"/>
              <a:cs typeface="Gill Sans MT"/>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dirty="0"/>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dirty="0"/>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dirty="0"/>
            </a:p>
          </p:txBody>
        </p:sp>
      </p:grpSp>
    </p:spTree>
    <p:extLst>
      <p:ext uri="{BB962C8B-B14F-4D97-AF65-F5344CB8AC3E}">
        <p14:creationId xmlns:p14="http://schemas.microsoft.com/office/powerpoint/2010/main" val="41273547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447799"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6c: Field practicum</a:t>
            </a:r>
            <a:endParaRPr sz="4400" b="1" dirty="0">
              <a:solidFill>
                <a:srgbClr val="0E256A"/>
              </a:solidFill>
              <a:latin typeface="Futura LT Pro Book"/>
              <a:cs typeface="Futura LT Pro Book"/>
            </a:endParaRPr>
          </a:p>
        </p:txBody>
      </p:sp>
      <p:sp>
        <p:nvSpPr>
          <p:cNvPr id="9" name="object 4"/>
          <p:cNvSpPr txBox="1"/>
          <p:nvPr/>
        </p:nvSpPr>
        <p:spPr>
          <a:xfrm>
            <a:off x="1447799" y="1685312"/>
            <a:ext cx="7876759" cy="4308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All participants are in communities until lunchtime.</a:t>
            </a:r>
          </a:p>
        </p:txBody>
      </p:sp>
    </p:spTree>
    <p:extLst>
      <p:ext uri="{BB962C8B-B14F-4D97-AF65-F5344CB8AC3E}">
        <p14:creationId xmlns:p14="http://schemas.microsoft.com/office/powerpoint/2010/main" val="10906268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443486"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6d: Debriefing</a:t>
            </a:r>
            <a:endParaRPr sz="4400" b="1" dirty="0">
              <a:solidFill>
                <a:srgbClr val="0E256A"/>
              </a:solidFill>
              <a:latin typeface="Futura LT Pro Book"/>
              <a:cs typeface="Futura LT Pro Book"/>
            </a:endParaRPr>
          </a:p>
        </p:txBody>
      </p:sp>
      <p:sp>
        <p:nvSpPr>
          <p:cNvPr id="9" name="object 4"/>
          <p:cNvSpPr txBox="1"/>
          <p:nvPr/>
        </p:nvSpPr>
        <p:spPr>
          <a:xfrm>
            <a:off x="1447799" y="1685312"/>
            <a:ext cx="7876759" cy="6093976"/>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How did it go?</a:t>
            </a:r>
          </a:p>
          <a:p>
            <a:pPr marL="12700">
              <a:buClr>
                <a:srgbClr val="243F87"/>
              </a:buClr>
            </a:pPr>
            <a:endParaRPr lang="en-US" sz="2800" spc="-165" dirty="0" smtClean="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Finding the </a:t>
            </a:r>
            <a:r>
              <a:rPr lang="en-US" sz="2800" spc="-165" dirty="0" smtClean="0">
                <a:solidFill>
                  <a:prstClr val="black"/>
                </a:solidFill>
                <a:latin typeface="Futura LT Pro Book"/>
                <a:cs typeface="Futura LT Pro Book"/>
              </a:rPr>
              <a:t>households</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Recruiting for the interviews </a:t>
            </a:r>
            <a:endParaRPr lang="en-US" sz="2800" spc="-165" dirty="0" smtClean="0">
              <a:solidFill>
                <a:prstClr val="black"/>
              </a:solidFill>
              <a:latin typeface="Futura LT Pro Book"/>
              <a:cs typeface="Futura LT Pro Book"/>
            </a:endParaRP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Sampling the index child </a:t>
            </a:r>
            <a:endParaRPr lang="en-US" sz="2800" spc="-165" dirty="0" smtClean="0">
              <a:solidFill>
                <a:prstClr val="black"/>
              </a:solidFill>
              <a:latin typeface="Futura LT Pro Book"/>
              <a:cs typeface="Futura LT Pro Book"/>
            </a:endParaRP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Implementing the </a:t>
            </a:r>
            <a:r>
              <a:rPr lang="en-US" sz="2800" spc="-165" dirty="0" smtClean="0">
                <a:solidFill>
                  <a:prstClr val="black"/>
                </a:solidFill>
                <a:latin typeface="Futura LT Pro Book"/>
                <a:cs typeface="Futura LT Pro Book"/>
              </a:rPr>
              <a:t>interviews</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Handling issues with specific </a:t>
            </a:r>
            <a:r>
              <a:rPr lang="en-US" sz="2800" spc="-165" dirty="0" smtClean="0">
                <a:solidFill>
                  <a:prstClr val="black"/>
                </a:solidFill>
                <a:latin typeface="Futura LT Pro Book"/>
                <a:cs typeface="Futura LT Pro Book"/>
              </a:rPr>
              <a:t>questions</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Closing the interviews</a:t>
            </a: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0615694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2954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Troubleshooting</a:t>
            </a:r>
            <a:endParaRPr sz="4400" b="1" dirty="0">
              <a:solidFill>
                <a:srgbClr val="0E256A"/>
              </a:solidFill>
              <a:latin typeface="Futura LT Pro Book"/>
              <a:cs typeface="Futura LT Pro Book"/>
            </a:endParaRPr>
          </a:p>
        </p:txBody>
      </p:sp>
      <p:sp>
        <p:nvSpPr>
          <p:cNvPr id="9" name="object 4"/>
          <p:cNvSpPr txBox="1"/>
          <p:nvPr/>
        </p:nvSpPr>
        <p:spPr>
          <a:xfrm>
            <a:off x="1447799" y="1685312"/>
            <a:ext cx="8229601" cy="6117059"/>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Tell me how you sampled the index children in your household</a:t>
            </a:r>
            <a:r>
              <a:rPr lang="en-US" sz="2800" spc="-165" dirty="0" smtClean="0">
                <a:solidFill>
                  <a:prstClr val="black"/>
                </a:solidFill>
                <a:latin typeface="Futura LT Pro Book"/>
                <a:cs typeface="Futura LT Pro Book"/>
              </a:rPr>
              <a:t>.</a:t>
            </a: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How difficult was the consent process</a:t>
            </a:r>
            <a:r>
              <a:rPr lang="en-US" sz="2800" spc="-165" dirty="0" smtClean="0">
                <a:solidFill>
                  <a:prstClr val="black"/>
                </a:solidFill>
                <a:latin typeface="Futura LT Pro Book"/>
                <a:cs typeface="Futura LT Pro Book"/>
              </a:rPr>
              <a:t>?</a:t>
            </a: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Were there any issues with specific questions? </a:t>
            </a:r>
            <a:endParaRPr lang="en-US" sz="2800" spc="-165" dirty="0" smtClean="0">
              <a:solidFill>
                <a:prstClr val="black"/>
              </a:solidFill>
              <a:latin typeface="Futura LT Pro Book"/>
              <a:cs typeface="Futura LT Pro Book"/>
            </a:endParaRP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Tell me about the responses you got. </a:t>
            </a:r>
            <a:endParaRPr lang="en-US" sz="2800" spc="-165" dirty="0" smtClean="0">
              <a:solidFill>
                <a:prstClr val="black"/>
              </a:solidFill>
              <a:latin typeface="Futura LT Pro Book"/>
              <a:cs typeface="Futura LT Pro Book"/>
            </a:endParaRP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How did you establish rapport</a:t>
            </a:r>
            <a:r>
              <a:rPr lang="en-US" sz="2800" spc="-165" dirty="0" smtClean="0">
                <a:solidFill>
                  <a:prstClr val="black"/>
                </a:solidFill>
                <a:latin typeface="Futura LT Pro Book"/>
                <a:cs typeface="Futura LT Pro Book"/>
              </a:rPr>
              <a:t>?</a:t>
            </a: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Did you complete the interview? </a:t>
            </a:r>
            <a:endParaRPr lang="en-US" sz="2800" spc="-165" dirty="0" smtClean="0">
              <a:solidFill>
                <a:prstClr val="black"/>
              </a:solidFill>
              <a:latin typeface="Futura LT Pro Book"/>
              <a:cs typeface="Futura LT Pro Book"/>
            </a:endParaRP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Did you realize later that you overlooked something</a:t>
            </a:r>
            <a:r>
              <a:rPr lang="en-US" sz="2800" spc="-165" dirty="0" smtClean="0">
                <a:solidFill>
                  <a:prstClr val="black"/>
                </a:solidFill>
                <a:latin typeface="Futura LT Pro Book"/>
                <a:cs typeface="Futura LT Pro Book"/>
              </a:rPr>
              <a:t>?</a:t>
            </a:r>
          </a:p>
          <a:p>
            <a:pPr marL="12700">
              <a:lnSpc>
                <a:spcPts val="2700"/>
              </a:lnSpc>
              <a:buClr>
                <a:srgbClr val="243F87"/>
              </a:buClr>
            </a:pPr>
            <a:endParaRPr lang="en-US" sz="2800" spc="-165" dirty="0">
              <a:solidFill>
                <a:prstClr val="black"/>
              </a:solidFill>
              <a:latin typeface="Futura LT Pro Book"/>
              <a:cs typeface="Futura LT Pro Book"/>
            </a:endParaRPr>
          </a:p>
          <a:p>
            <a:pPr marL="469900" indent="-457200">
              <a:lnSpc>
                <a:spcPts val="2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How did you and your team members work together? </a:t>
            </a:r>
          </a:p>
          <a:p>
            <a:pPr marL="12700">
              <a:lnSpc>
                <a:spcPts val="270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5192365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447799"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What did you learn?</a:t>
            </a:r>
            <a:endParaRPr sz="4400" b="1" dirty="0">
              <a:solidFill>
                <a:srgbClr val="0E256A"/>
              </a:solidFill>
              <a:latin typeface="Futura LT Pro Book"/>
              <a:cs typeface="Futura LT Pro Book"/>
            </a:endParaRPr>
          </a:p>
        </p:txBody>
      </p:sp>
      <p:sp>
        <p:nvSpPr>
          <p:cNvPr id="9" name="object 4"/>
          <p:cNvSpPr txBox="1"/>
          <p:nvPr/>
        </p:nvSpPr>
        <p:spPr>
          <a:xfrm>
            <a:off x="1447799" y="1600200"/>
            <a:ext cx="8077201" cy="4862870"/>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do you know now that you didn't know before</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attitudes and feelings do you have about interviewing that you didn't have before</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skills have you gained</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was different about interviewing in the field from interviewing here with your colleagues?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issues of data quality came up in the field? </a:t>
            </a:r>
          </a:p>
        </p:txBody>
      </p:sp>
    </p:spTree>
    <p:extLst>
      <p:ext uri="{BB962C8B-B14F-4D97-AF65-F5344CB8AC3E}">
        <p14:creationId xmlns:p14="http://schemas.microsoft.com/office/powerpoint/2010/main" val="741623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524000" y="165656"/>
            <a:ext cx="90946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If there’s time, discuss these scenarios</a:t>
            </a:r>
            <a:endParaRPr sz="4400" b="1" dirty="0">
              <a:solidFill>
                <a:srgbClr val="0E256A"/>
              </a:solidFill>
              <a:latin typeface="Futura LT Pro Book"/>
              <a:cs typeface="Futura LT Pro Book"/>
            </a:endParaRPr>
          </a:p>
        </p:txBody>
      </p:sp>
      <p:sp>
        <p:nvSpPr>
          <p:cNvPr id="9" name="object 4"/>
          <p:cNvSpPr txBox="1"/>
          <p:nvPr/>
        </p:nvSpPr>
        <p:spPr>
          <a:xfrm>
            <a:off x="1524000" y="1676400"/>
            <a:ext cx="7620000" cy="6155531"/>
          </a:xfrm>
          <a:prstGeom prst="rect">
            <a:avLst/>
          </a:prstGeom>
        </p:spPr>
        <p:txBody>
          <a:bodyPr vert="horz" wrap="square" lIns="0" tIns="0" rIns="0" bIns="0" rtlCol="0">
            <a:spAutoFit/>
          </a:bodyPr>
          <a:lstStyle/>
          <a:p>
            <a:pPr marL="469900" indent="-457200">
              <a:lnSpc>
                <a:spcPts val="32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Caregiver questionnaire, questions related to child abuse/hitting or beating: What if the caregiver said </a:t>
            </a:r>
            <a:r>
              <a:rPr lang="en-US" sz="2800" spc="-165" dirty="0" smtClean="0">
                <a:solidFill>
                  <a:prstClr val="black"/>
                </a:solidFill>
                <a:latin typeface="Futura LT Pro Book"/>
                <a:cs typeface="Futura LT Pro Book"/>
              </a:rPr>
              <a:t>“no” </a:t>
            </a:r>
            <a:r>
              <a:rPr lang="en-US" sz="2800" spc="-165" dirty="0">
                <a:solidFill>
                  <a:prstClr val="black"/>
                </a:solidFill>
                <a:latin typeface="Futura LT Pro Book"/>
                <a:cs typeface="Futura LT Pro Book"/>
              </a:rPr>
              <a:t>to the question about hitting or beating in the household but </a:t>
            </a:r>
            <a:r>
              <a:rPr lang="en-US" sz="2800" spc="-165" dirty="0" smtClean="0">
                <a:solidFill>
                  <a:prstClr val="black"/>
                </a:solidFill>
                <a:latin typeface="Futura LT Pro Book"/>
                <a:cs typeface="Futura LT Pro Book"/>
              </a:rPr>
              <a:t>“yes” </a:t>
            </a:r>
            <a:r>
              <a:rPr lang="en-US" sz="2800" spc="-165" dirty="0">
                <a:solidFill>
                  <a:prstClr val="black"/>
                </a:solidFill>
                <a:latin typeface="Futura LT Pro Book"/>
                <a:cs typeface="Futura LT Pro Book"/>
              </a:rPr>
              <a:t>to the question about heating or beating in school? Perhaps she was ashamed to say yes to the first question. What should we record? </a:t>
            </a:r>
            <a:endParaRPr lang="en-US" sz="2800" spc="-165" dirty="0" smtClean="0">
              <a:solidFill>
                <a:prstClr val="black"/>
              </a:solidFill>
              <a:latin typeface="Futura LT Pro Book"/>
              <a:cs typeface="Futura LT Pro Book"/>
            </a:endParaRPr>
          </a:p>
          <a:p>
            <a:pPr marL="469900" indent="-457200">
              <a:lnSpc>
                <a:spcPts val="32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What </a:t>
            </a:r>
            <a:r>
              <a:rPr lang="en-US" sz="2800" spc="-165" dirty="0">
                <a:solidFill>
                  <a:prstClr val="black"/>
                </a:solidFill>
                <a:latin typeface="Futura LT Pro Book"/>
                <a:cs typeface="Futura LT Pro Book"/>
              </a:rPr>
              <a:t>if the caregiver said that the program assisted in getting a birth certificate, but they haven’t yet received the actual certificate, because it’s still being processed</a:t>
            </a:r>
            <a:r>
              <a:rPr lang="en-US" sz="2800" spc="-165" dirty="0" smtClean="0">
                <a:solidFill>
                  <a:prstClr val="black"/>
                </a:solidFill>
                <a:latin typeface="Futura LT Pro Book"/>
                <a:cs typeface="Futura LT Pro Book"/>
              </a:rPr>
              <a:t>? </a:t>
            </a:r>
          </a:p>
          <a:p>
            <a:pPr marL="469900" indent="-457200">
              <a:lnSpc>
                <a:spcPts val="32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One caregiver insisted that they had not received any services from the implementing partner. What do we do? We believe the household should have received services, because it is on the list. </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14893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1447799"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Training wrap-up</a:t>
            </a:r>
            <a:endParaRPr sz="4400" b="1" dirty="0">
              <a:solidFill>
                <a:srgbClr val="0E256A"/>
              </a:solidFill>
              <a:latin typeface="Futura LT Pro Book"/>
              <a:cs typeface="Futura LT Pro Book"/>
            </a:endParaRPr>
          </a:p>
        </p:txBody>
      </p:sp>
      <p:sp>
        <p:nvSpPr>
          <p:cNvPr id="9" name="object 4"/>
          <p:cNvSpPr txBox="1"/>
          <p:nvPr/>
        </p:nvSpPr>
        <p:spPr>
          <a:xfrm>
            <a:off x="1447799" y="1685312"/>
            <a:ext cx="7876759" cy="3139321"/>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“Parking lot” </a:t>
            </a:r>
            <a:r>
              <a:rPr lang="en-US" sz="2800" spc="-165" dirty="0" smtClean="0">
                <a:solidFill>
                  <a:prstClr val="black"/>
                </a:solidFill>
                <a:latin typeface="Futura LT Pro Book"/>
                <a:cs typeface="Futura LT Pro Book"/>
              </a:rPr>
              <a:t>issues</a:t>
            </a:r>
          </a:p>
          <a:p>
            <a:pPr marL="12700">
              <a:buClr>
                <a:srgbClr val="243F87"/>
              </a:buClr>
            </a:pPr>
            <a:endParaRPr lang="en-US" sz="2800" spc="-165" dirty="0" smtClean="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Teaming </a:t>
            </a:r>
            <a:r>
              <a:rPr lang="en-US" sz="2800" spc="-165" dirty="0">
                <a:solidFill>
                  <a:prstClr val="black"/>
                </a:solidFill>
                <a:latin typeface="Futura LT Pro Book"/>
                <a:cs typeface="Futura LT Pro Book"/>
              </a:rPr>
              <a:t>and </a:t>
            </a:r>
            <a:r>
              <a:rPr lang="en-US" sz="2800" spc="-165" dirty="0" smtClean="0">
                <a:solidFill>
                  <a:prstClr val="black"/>
                </a:solidFill>
                <a:latin typeface="Futura LT Pro Book"/>
                <a:cs typeface="Futura LT Pro Book"/>
              </a:rPr>
              <a:t>logistics</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Training evaluation</a:t>
            </a: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8325835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9906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“Parking lot” issues</a:t>
            </a:r>
            <a:endParaRPr sz="4400" b="1" dirty="0">
              <a:solidFill>
                <a:srgbClr val="0E256A"/>
              </a:solidFill>
              <a:latin typeface="Futura LT Pro Book"/>
              <a:cs typeface="Futura LT Pro Book"/>
            </a:endParaRPr>
          </a:p>
        </p:txBody>
      </p:sp>
    </p:spTree>
    <p:extLst>
      <p:ext uri="{BB962C8B-B14F-4D97-AF65-F5344CB8AC3E}">
        <p14:creationId xmlns:p14="http://schemas.microsoft.com/office/powerpoint/2010/main" val="893078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TotalTime>
  <Words>1226</Words>
  <Application>Microsoft Office PowerPoint</Application>
  <PresentationFormat>Custom</PresentationFormat>
  <Paragraphs>101</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Futura LT Pro Book</vt:lpstr>
      <vt:lpstr>Gill Sans MT</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Parnell, Victoria Faith</dc:creator>
  <cp:lastModifiedBy>McGill, Deborah Lynne</cp:lastModifiedBy>
  <cp:revision>24</cp:revision>
  <dcterms:created xsi:type="dcterms:W3CDTF">2015-03-04T15:59:39Z</dcterms:created>
  <dcterms:modified xsi:type="dcterms:W3CDTF">2016-06-15T14:13:26Z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2015-03-04T00:00:00Z</vt:filetime>
  </property>
  <property fmtid="{D5CDD505-2E9C-101B-9397-08002B2CF9AE}" pid="3" name="LastSaved">
    <vt:filetime>2015-03-04T00:00:00Z</vt:filetime>
  </property>
</Properties>
</file>